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5876" y="0"/>
            <a:ext cx="9001071" cy="10287000"/>
            <a:chOff x="0" y="0"/>
            <a:chExt cx="784407" cy="896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4407" cy="896471"/>
            </a:xfrm>
            <a:custGeom>
              <a:avLst/>
              <a:gdLst/>
              <a:ahLst/>
              <a:cxnLst/>
              <a:rect l="l" t="t" r="r" b="b"/>
              <a:pathLst>
                <a:path w="784407" h="896471">
                  <a:moveTo>
                    <a:pt x="784407" y="0"/>
                  </a:moveTo>
                  <a:lnTo>
                    <a:pt x="0" y="0"/>
                  </a:lnTo>
                  <a:lnTo>
                    <a:pt x="101600" y="448235"/>
                  </a:lnTo>
                  <a:lnTo>
                    <a:pt x="0" y="896471"/>
                  </a:lnTo>
                  <a:lnTo>
                    <a:pt x="784407" y="896471"/>
                  </a:lnTo>
                  <a:lnTo>
                    <a:pt x="682807" y="448235"/>
                  </a:lnTo>
                  <a:lnTo>
                    <a:pt x="784407" y="0"/>
                  </a:lnTo>
                  <a:close/>
                </a:path>
              </a:pathLst>
            </a:custGeom>
            <a:blipFill>
              <a:blip r:embed="rId2"/>
              <a:stretch>
                <a:fillRect l="-54431" t="76" r="-18572" b="-93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-11886744" y="3094361"/>
            <a:ext cx="24203244" cy="8405127"/>
          </a:xfrm>
          <a:custGeom>
            <a:avLst/>
            <a:gdLst/>
            <a:ahLst/>
            <a:cxnLst/>
            <a:rect l="l" t="t" r="r" b="b"/>
            <a:pathLst>
              <a:path w="24203244" h="8405127">
                <a:moveTo>
                  <a:pt x="0" y="0"/>
                </a:moveTo>
                <a:lnTo>
                  <a:pt x="24203244" y="0"/>
                </a:lnTo>
                <a:lnTo>
                  <a:pt x="24203244" y="8405127"/>
                </a:lnTo>
                <a:lnTo>
                  <a:pt x="0" y="840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919848" y="677835"/>
            <a:ext cx="2222106" cy="2222106"/>
          </a:xfrm>
          <a:custGeom>
            <a:avLst/>
            <a:gdLst/>
            <a:ahLst/>
            <a:cxnLst/>
            <a:rect l="l" t="t" r="r" b="b"/>
            <a:pathLst>
              <a:path w="2222106" h="2222106">
                <a:moveTo>
                  <a:pt x="0" y="0"/>
                </a:moveTo>
                <a:lnTo>
                  <a:pt x="2222107" y="0"/>
                </a:lnTo>
                <a:lnTo>
                  <a:pt x="2222107" y="2222106"/>
                </a:lnTo>
                <a:lnTo>
                  <a:pt x="0" y="2222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028700" y="6240826"/>
            <a:ext cx="9437176" cy="3250660"/>
            <a:chOff x="0" y="0"/>
            <a:chExt cx="12582901" cy="43342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2582901" cy="3401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14"/>
                </a:lnSpc>
              </a:pPr>
              <a:r>
                <a:rPr lang="en-US" sz="8345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DANH </a:t>
              </a:r>
              <a:r>
                <a:rPr lang="en-US" sz="8345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MỤC</a:t>
              </a:r>
              <a:r>
                <a:rPr lang="en-US" sz="8345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8345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SẢN</a:t>
              </a:r>
              <a:r>
                <a:rPr lang="en-US" sz="8345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8345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PHẨM</a:t>
              </a:r>
              <a:r>
                <a:rPr lang="en-US" sz="8345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IPHONE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11813"/>
              <a:ext cx="12582901" cy="62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4"/>
                </a:lnSpc>
              </a:pPr>
              <a:r>
                <a:rPr lang="en-US" sz="278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Khám phá iPhone 15, 14 và 13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8F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0593" y="5143500"/>
            <a:ext cx="10847326" cy="10630379"/>
          </a:xfrm>
          <a:custGeom>
            <a:avLst/>
            <a:gdLst/>
            <a:ahLst/>
            <a:cxnLst/>
            <a:rect l="l" t="t" r="r" b="b"/>
            <a:pathLst>
              <a:path w="10847326" h="10630379">
                <a:moveTo>
                  <a:pt x="0" y="0"/>
                </a:moveTo>
                <a:lnTo>
                  <a:pt x="10847326" y="0"/>
                </a:lnTo>
                <a:lnTo>
                  <a:pt x="10847326" y="10630379"/>
                </a:lnTo>
                <a:lnTo>
                  <a:pt x="0" y="10630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692664" y="1149256"/>
            <a:ext cx="4569968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Danh mục sản phẩm điện thoại iPhone</a:t>
            </a:r>
          </a:p>
        </p:txBody>
      </p:sp>
      <p:sp>
        <p:nvSpPr>
          <p:cNvPr id="4" name="AutoShape 4"/>
          <p:cNvSpPr/>
          <p:nvPr/>
        </p:nvSpPr>
        <p:spPr>
          <a:xfrm>
            <a:off x="6539773" y="0"/>
            <a:ext cx="11748227" cy="10287000"/>
          </a:xfrm>
          <a:prstGeom prst="rect">
            <a:avLst/>
          </a:prstGeom>
          <a:solidFill>
            <a:srgbClr val="CABFBC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8821422" y="1377856"/>
            <a:ext cx="8495028" cy="1453858"/>
            <a:chOff x="0" y="0"/>
            <a:chExt cx="11326704" cy="1938477"/>
          </a:xfrm>
        </p:grpSpPr>
        <p:sp>
          <p:nvSpPr>
            <p:cNvPr id="6" name="TextBox 6"/>
            <p:cNvSpPr txBox="1"/>
            <p:nvPr/>
          </p:nvSpPr>
          <p:spPr>
            <a:xfrm>
              <a:off x="0" y="807119"/>
              <a:ext cx="1132670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Tính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năng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nổi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bật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với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camera </a:t>
              </a:r>
              <a:r>
                <a:rPr lang="en-US" sz="2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siêu</a:t>
              </a:r>
              <a:r>
                <a:rPr lang="en-US" sz="2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sắc</a:t>
              </a:r>
              <a:r>
                <a:rPr lang="en-US" sz="2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nét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và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hiệu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năng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mạnh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49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mẽ</a:t>
              </a:r>
              <a:r>
                <a:rPr lang="en-US" sz="249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1326704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 b="1" spc="35" dirty="0">
                  <a:latin typeface="Open Sauce Bold"/>
                  <a:ea typeface="Open Sauce Bold"/>
                  <a:cs typeface="Open Sauce Bold"/>
                  <a:sym typeface="Open Sauce Bold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iPhone 15</a:t>
              </a:r>
              <a:endParaRPr lang="en-US" sz="3500" b="1" spc="35" dirty="0"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93429" y="1406431"/>
            <a:ext cx="6830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b="1">
                <a:solidFill>
                  <a:srgbClr val="1111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21422" y="3568766"/>
            <a:ext cx="8495028" cy="1015708"/>
            <a:chOff x="0" y="0"/>
            <a:chExt cx="11326704" cy="13542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07119"/>
              <a:ext cx="1132670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Thiết kế tinh tế, màu sắc đa dạng và cấu hình ấn tượng.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1326704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 b="1" spc="35" dirty="0">
                  <a:latin typeface="Open Sauce Bold"/>
                  <a:ea typeface="Open Sauce Bold"/>
                  <a:cs typeface="Open Sauce Bold"/>
                  <a:sym typeface="Open Sauce Bold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iPhone 14</a:t>
              </a:r>
              <a:endParaRPr lang="en-US" sz="3500" b="1" spc="35" dirty="0"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3429" y="3568766"/>
            <a:ext cx="6830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b="1">
                <a:solidFill>
                  <a:srgbClr val="1111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21422" y="5731101"/>
            <a:ext cx="8495028" cy="1453858"/>
            <a:chOff x="0" y="0"/>
            <a:chExt cx="11326704" cy="193847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07119"/>
              <a:ext cx="1132670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Giá cả phải chăng với </a:t>
              </a:r>
              <a:r>
                <a:rPr lang="en-US" sz="2499" b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tính năng nổi bật</a:t>
              </a:r>
              <a:r>
                <a:rPr lang="en-US" sz="249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và hiệu suất ổn định.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1326704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 b="1" spc="35" dirty="0">
                  <a:latin typeface="Open Sauce Bold"/>
                  <a:ea typeface="Open Sauce Bold"/>
                  <a:cs typeface="Open Sauce Bold"/>
                  <a:sym typeface="Open Sauce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iPhone 13</a:t>
              </a:r>
              <a:endParaRPr lang="en-US" sz="3500" b="1" spc="35" dirty="0"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93429" y="5731101"/>
            <a:ext cx="6830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b="1">
                <a:solidFill>
                  <a:srgbClr val="11111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7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07305" y="1122505"/>
            <a:ext cx="8267568" cy="4466009"/>
            <a:chOff x="0" y="0"/>
            <a:chExt cx="11023424" cy="595467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23424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55"/>
                </a:lnSpc>
              </a:pP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Tìm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hiểu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về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iPhone 15: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Tính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năng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nổi</a:t>
              </a:r>
              <a:r>
                <a:rPr lang="en-US" sz="737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bật</a:t>
              </a:r>
              <a:endParaRPr lang="en-US" sz="737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22268"/>
              <a:ext cx="11023424" cy="33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9"/>
                </a:lnSpc>
                <a:spcBef>
                  <a:spcPct val="0"/>
                </a:spcBef>
              </a:pPr>
              <a:r>
                <a:rPr lang="en-US" sz="152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iPhone 15 có </a:t>
              </a:r>
              <a:r>
                <a:rPr lang="en-US" sz="15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công nghệ camera tiên tiến</a:t>
              </a:r>
              <a:r>
                <a:rPr lang="en-US" sz="152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và thiết kế tinh tế với nhiều màu sắc lựa chọn.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75602" y="0"/>
            <a:ext cx="7141997" cy="10075897"/>
            <a:chOff x="0" y="0"/>
            <a:chExt cx="603258" cy="851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3258" cy="851073"/>
            </a:xfrm>
            <a:custGeom>
              <a:avLst/>
              <a:gdLst/>
              <a:ahLst/>
              <a:cxnLst/>
              <a:rect l="l" t="t" r="r" b="b"/>
              <a:pathLst>
                <a:path w="603258" h="851073">
                  <a:moveTo>
                    <a:pt x="603258" y="0"/>
                  </a:moveTo>
                  <a:lnTo>
                    <a:pt x="603258" y="736773"/>
                  </a:lnTo>
                  <a:lnTo>
                    <a:pt x="301629" y="851073"/>
                  </a:lnTo>
                  <a:lnTo>
                    <a:pt x="0" y="736773"/>
                  </a:lnTo>
                  <a:lnTo>
                    <a:pt x="0" y="0"/>
                  </a:lnTo>
                  <a:lnTo>
                    <a:pt x="603258" y="0"/>
                  </a:lnTo>
                  <a:close/>
                </a:path>
              </a:pathLst>
            </a:custGeom>
            <a:blipFill>
              <a:blip r:embed="rId4"/>
              <a:stretch>
                <a:fillRect l="-62086" t="-3553" r="-60468" b="-154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387889" y="3736010"/>
            <a:ext cx="11219121" cy="2814979"/>
          </a:xfrm>
          <a:custGeom>
            <a:avLst/>
            <a:gdLst/>
            <a:ahLst/>
            <a:cxnLst/>
            <a:rect l="l" t="t" r="r" b="b"/>
            <a:pathLst>
              <a:path w="11219121" h="2814979">
                <a:moveTo>
                  <a:pt x="0" y="0"/>
                </a:moveTo>
                <a:lnTo>
                  <a:pt x="11219121" y="0"/>
                </a:lnTo>
                <a:lnTo>
                  <a:pt x="11219121" y="2814980"/>
                </a:lnTo>
                <a:lnTo>
                  <a:pt x="0" y="281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082303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56"/>
              </a:lnSpc>
            </a:pP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iPhone 15: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Tính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năng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và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Thông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số</a:t>
            </a:r>
            <a:endParaRPr lang="en-US" sz="7380" dirty="0">
              <a:solidFill>
                <a:srgbClr val="11111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5639477"/>
            <a:ext cx="10823032" cy="2582799"/>
            <a:chOff x="0" y="0"/>
            <a:chExt cx="14430709" cy="344373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430709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3499" b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Dưới đây là thông tin chi tiết: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11732"/>
              <a:ext cx="14430709" cy="203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Màn hình Super Retina XDR 6.1 inch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Chip A17 Bionic hiệu suất cao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Nhiều tùy chọn màu sắc độc đáo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Giá tham khảo: từ 999 USD</a:t>
              </a: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0435E7D-F5B9-5591-31DB-01C887902A0F}"/>
              </a:ext>
            </a:extLst>
          </p:cNvPr>
          <p:cNvSpPr txBox="1"/>
          <p:nvPr/>
        </p:nvSpPr>
        <p:spPr>
          <a:xfrm>
            <a:off x="13182600" y="9639300"/>
            <a:ext cx="9202992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</a:t>
            </a:r>
            <a:r>
              <a:rPr lang="en-US" sz="1800" b="1" spc="35" dirty="0" err="1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lại</a:t>
            </a: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Menu</a:t>
            </a:r>
            <a:endParaRPr lang="en-US" sz="1800" b="1" spc="35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07305" y="998192"/>
            <a:ext cx="8267568" cy="3590687"/>
            <a:chOff x="0" y="0"/>
            <a:chExt cx="11023424" cy="478758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23424" cy="29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55"/>
                </a:lnSpc>
              </a:pP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Tìm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hiểu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về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điện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thoại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iPhone 14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23668"/>
              <a:ext cx="11023424" cy="663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85"/>
                </a:lnSpc>
                <a:spcBef>
                  <a:spcPct val="0"/>
                </a:spcBef>
              </a:pPr>
              <a:r>
                <a:rPr lang="en-US" sz="148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iPhone 14 nổi bật với </a:t>
              </a:r>
              <a:r>
                <a:rPr lang="en-US" sz="1489" b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công nghệ camera tiên tiến</a:t>
              </a:r>
              <a:r>
                <a:rPr lang="en-US" sz="148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cấu hình mạnh mẽ và nhiều màu sắc đẹp mắt.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75602" y="0"/>
            <a:ext cx="7141997" cy="10075897"/>
            <a:chOff x="0" y="0"/>
            <a:chExt cx="603258" cy="851073"/>
          </a:xfrm>
        </p:grpSpPr>
        <p:sp>
          <p:nvSpPr>
            <p:cNvPr id="7" name="Freeform 7"/>
            <p:cNvSpPr/>
            <p:nvPr/>
          </p:nvSpPr>
          <p:spPr>
            <a:xfrm rot="-803999">
              <a:off x="-63917" y="-58317"/>
              <a:ext cx="757580" cy="897805"/>
            </a:xfrm>
            <a:custGeom>
              <a:avLst/>
              <a:gdLst/>
              <a:ahLst/>
              <a:cxnLst/>
              <a:rect l="l" t="t" r="r" b="b"/>
              <a:pathLst>
                <a:path w="757580" h="897805">
                  <a:moveTo>
                    <a:pt x="757580" y="139804"/>
                  </a:moveTo>
                  <a:lnTo>
                    <a:pt x="586835" y="856519"/>
                  </a:lnTo>
                  <a:lnTo>
                    <a:pt x="266929" y="897805"/>
                  </a:lnTo>
                  <a:lnTo>
                    <a:pt x="0" y="716715"/>
                  </a:lnTo>
                  <a:lnTo>
                    <a:pt x="170746" y="0"/>
                  </a:lnTo>
                  <a:lnTo>
                    <a:pt x="757580" y="139804"/>
                  </a:lnTo>
                  <a:close/>
                </a:path>
              </a:pathLst>
            </a:custGeom>
            <a:blipFill>
              <a:blip r:embed="rId4"/>
              <a:stretch>
                <a:fillRect l="-83133" t="-16861" r="-59713" b="-19665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387889" y="3736010"/>
            <a:ext cx="11219121" cy="2814979"/>
          </a:xfrm>
          <a:custGeom>
            <a:avLst/>
            <a:gdLst/>
            <a:ahLst/>
            <a:cxnLst/>
            <a:rect l="l" t="t" r="r" b="b"/>
            <a:pathLst>
              <a:path w="11219121" h="2814979">
                <a:moveTo>
                  <a:pt x="0" y="0"/>
                </a:moveTo>
                <a:lnTo>
                  <a:pt x="11219121" y="0"/>
                </a:lnTo>
                <a:lnTo>
                  <a:pt x="11219121" y="2814980"/>
                </a:lnTo>
                <a:lnTo>
                  <a:pt x="0" y="281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082303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56"/>
              </a:lnSpc>
            </a:pPr>
            <a:r>
              <a:rPr lang="en-US" sz="738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iPhone 14: Tính năng và Thông số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639477"/>
            <a:ext cx="10823032" cy="2582799"/>
            <a:chOff x="0" y="0"/>
            <a:chExt cx="14430709" cy="344373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430709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3499" b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Dưới đây là thông tin chi tiết: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11732"/>
              <a:ext cx="14430709" cy="203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Màn hình Super Retina XDR 6.1 inch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Chip A15 Bionic hiệu năng mạnh mẽ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Có các màu: Đen, Trắng, Đỏ, Xanh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Giá tham khảo: 799 USD</a:t>
              </a: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87F62C0-04C1-5C09-5D4F-41DB55095941}"/>
              </a:ext>
            </a:extLst>
          </p:cNvPr>
          <p:cNvSpPr txBox="1"/>
          <p:nvPr/>
        </p:nvSpPr>
        <p:spPr>
          <a:xfrm>
            <a:off x="13182600" y="9334500"/>
            <a:ext cx="9202992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</a:t>
            </a:r>
            <a:r>
              <a:rPr lang="en-US" sz="1800" b="1" spc="35" dirty="0" err="1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lại</a:t>
            </a: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Menu</a:t>
            </a:r>
            <a:endParaRPr lang="en-US" sz="1800" b="1" spc="35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07305" y="998192"/>
            <a:ext cx="8267568" cy="4714637"/>
            <a:chOff x="0" y="0"/>
            <a:chExt cx="11023424" cy="628618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23424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55"/>
                </a:lnSpc>
              </a:pP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Tìm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hiểu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về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iPhone 13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và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tính</a:t>
              </a:r>
              <a:r>
                <a:rPr lang="en-US" sz="7379" dirty="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năng</a:t>
              </a:r>
              <a:endParaRPr lang="en-US" sz="7379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22268"/>
              <a:ext cx="11023424" cy="663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85"/>
                </a:lnSpc>
                <a:spcBef>
                  <a:spcPct val="0"/>
                </a:spcBef>
              </a:pPr>
              <a:r>
                <a:rPr lang="en-US" sz="148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iPhone 13 nổi bật với </a:t>
              </a:r>
              <a:r>
                <a:rPr lang="en-US" sz="1489" b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camera kép</a:t>
              </a:r>
              <a:r>
                <a:rPr lang="en-US" sz="1489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và hiệu suất mạnh mẽ, mang đến trải nghiệm người dùng tuyệt vời.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75602" y="0"/>
            <a:ext cx="7141997" cy="10075897"/>
            <a:chOff x="0" y="0"/>
            <a:chExt cx="603258" cy="851073"/>
          </a:xfrm>
        </p:grpSpPr>
        <p:sp>
          <p:nvSpPr>
            <p:cNvPr id="7" name="Freeform 7"/>
            <p:cNvSpPr/>
            <p:nvPr/>
          </p:nvSpPr>
          <p:spPr>
            <a:xfrm rot="54000">
              <a:off x="-6647" y="-4685"/>
              <a:ext cx="614756" cy="855706"/>
            </a:xfrm>
            <a:custGeom>
              <a:avLst/>
              <a:gdLst/>
              <a:ahLst/>
              <a:cxnLst/>
              <a:rect l="l" t="t" r="r" b="b"/>
              <a:pathLst>
                <a:path w="614756" h="855706">
                  <a:moveTo>
                    <a:pt x="603183" y="0"/>
                  </a:moveTo>
                  <a:lnTo>
                    <a:pt x="614756" y="736682"/>
                  </a:lnTo>
                  <a:lnTo>
                    <a:pt x="314960" y="855706"/>
                  </a:lnTo>
                  <a:lnTo>
                    <a:pt x="11573" y="746157"/>
                  </a:lnTo>
                  <a:lnTo>
                    <a:pt x="0" y="9475"/>
                  </a:lnTo>
                  <a:lnTo>
                    <a:pt x="603183" y="0"/>
                  </a:lnTo>
                  <a:close/>
                </a:path>
              </a:pathLst>
            </a:custGeom>
            <a:blipFill>
              <a:blip r:embed="rId4"/>
              <a:stretch>
                <a:fillRect l="57" t="-1070" r="-5774" b="-1877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387889" y="3736010"/>
            <a:ext cx="11219121" cy="2814979"/>
          </a:xfrm>
          <a:custGeom>
            <a:avLst/>
            <a:gdLst/>
            <a:ahLst/>
            <a:cxnLst/>
            <a:rect l="l" t="t" r="r" b="b"/>
            <a:pathLst>
              <a:path w="11219121" h="2814979">
                <a:moveTo>
                  <a:pt x="0" y="0"/>
                </a:moveTo>
                <a:lnTo>
                  <a:pt x="11219121" y="0"/>
                </a:lnTo>
                <a:lnTo>
                  <a:pt x="11219121" y="2814980"/>
                </a:lnTo>
                <a:lnTo>
                  <a:pt x="0" y="281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082303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56"/>
              </a:lnSpc>
            </a:pP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iPhone 13: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Tính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năng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và</a:t>
            </a:r>
            <a:r>
              <a:rPr lang="en-US" sz="7380" dirty="0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 Thông </a:t>
            </a:r>
            <a:r>
              <a:rPr lang="en-US" sz="7380" dirty="0" err="1">
                <a:solidFill>
                  <a:srgbClr val="111111"/>
                </a:solidFill>
                <a:latin typeface="Open Sauce"/>
                <a:ea typeface="Open Sauce"/>
                <a:cs typeface="Open Sauce"/>
                <a:sym typeface="Open Sauce"/>
              </a:rPr>
              <a:t>số</a:t>
            </a:r>
            <a:endParaRPr lang="en-US" sz="7380" dirty="0">
              <a:solidFill>
                <a:srgbClr val="11111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5639477"/>
            <a:ext cx="10823032" cy="2582799"/>
            <a:chOff x="0" y="0"/>
            <a:chExt cx="14430709" cy="344373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430709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3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Dưới</a:t>
              </a:r>
              <a:r>
                <a:rPr lang="en-US" sz="3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3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đây</a:t>
              </a:r>
              <a:r>
                <a:rPr lang="en-US" sz="3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3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là</a:t>
              </a:r>
              <a:r>
                <a:rPr lang="en-US" sz="3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3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thông</a:t>
              </a:r>
              <a:r>
                <a:rPr lang="en-US" sz="3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tin chi </a:t>
              </a:r>
              <a:r>
                <a:rPr lang="en-US" sz="3499" b="1" dirty="0" err="1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tiết</a:t>
              </a:r>
              <a:r>
                <a:rPr lang="en-US" sz="3499" b="1" dirty="0">
                  <a:solidFill>
                    <a:srgbClr val="1111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11732"/>
              <a:ext cx="14430709" cy="203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Màn hình Super Retina XDR 6.1 inch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Chip A15 Bionic hiệu năng mạnh mẽ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Có các màu: Đen, Trắng, Đỏ, Xanh</a:t>
              </a:r>
            </a:p>
            <a:p>
              <a:pPr marL="539753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11111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Giá tham khảo: 19,990,000 VNĐ</a:t>
              </a:r>
            </a:p>
          </p:txBody>
        </p:sp>
      </p:grp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F2667A3-79C5-01D8-4C33-EE0F64D79252}"/>
              </a:ext>
            </a:extLst>
          </p:cNvPr>
          <p:cNvSpPr txBox="1"/>
          <p:nvPr/>
        </p:nvSpPr>
        <p:spPr>
          <a:xfrm>
            <a:off x="13335000" y="9563100"/>
            <a:ext cx="9202992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</a:t>
            </a:r>
            <a:r>
              <a:rPr lang="en-US" sz="1800" b="1" spc="35" dirty="0" err="1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lại</a:t>
            </a:r>
            <a:r>
              <a:rPr lang="en-US" sz="1800" b="1" spc="35" dirty="0">
                <a:latin typeface="Open Sauce Bold"/>
                <a:ea typeface="Open Sauce Bold"/>
                <a:cs typeface="Open Sauce Bold"/>
                <a:sym typeface="Open Sauce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Menu</a:t>
            </a:r>
            <a:endParaRPr lang="en-US" sz="1800" b="1" spc="35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8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3610" flipH="1">
            <a:off x="2681724" y="1976102"/>
            <a:ext cx="12371062" cy="4273639"/>
          </a:xfrm>
          <a:custGeom>
            <a:avLst/>
            <a:gdLst/>
            <a:ahLst/>
            <a:cxnLst/>
            <a:rect l="l" t="t" r="r" b="b"/>
            <a:pathLst>
              <a:path w="12371062" h="4273639">
                <a:moveTo>
                  <a:pt x="12371062" y="0"/>
                </a:moveTo>
                <a:lnTo>
                  <a:pt x="0" y="0"/>
                </a:lnTo>
                <a:lnTo>
                  <a:pt x="0" y="4273640"/>
                </a:lnTo>
                <a:lnTo>
                  <a:pt x="12371062" y="4273640"/>
                </a:lnTo>
                <a:lnTo>
                  <a:pt x="123710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5400000">
            <a:off x="10422196" y="2229396"/>
            <a:ext cx="2495405" cy="9665301"/>
          </a:xfrm>
          <a:custGeom>
            <a:avLst/>
            <a:gdLst/>
            <a:ahLst/>
            <a:cxnLst/>
            <a:rect l="l" t="t" r="r" b="b"/>
            <a:pathLst>
              <a:path w="2495405" h="9665301">
                <a:moveTo>
                  <a:pt x="0" y="0"/>
                </a:moveTo>
                <a:lnTo>
                  <a:pt x="2495404" y="0"/>
                </a:lnTo>
                <a:lnTo>
                  <a:pt x="2495404" y="9665301"/>
                </a:lnTo>
                <a:lnTo>
                  <a:pt x="0" y="966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3321118" y="1334325"/>
            <a:ext cx="2774660" cy="2764570"/>
          </a:xfrm>
          <a:custGeom>
            <a:avLst/>
            <a:gdLst/>
            <a:ahLst/>
            <a:cxnLst/>
            <a:rect l="l" t="t" r="r" b="b"/>
            <a:pathLst>
              <a:path w="2774660" h="2764570">
                <a:moveTo>
                  <a:pt x="0" y="0"/>
                </a:moveTo>
                <a:lnTo>
                  <a:pt x="2774660" y="0"/>
                </a:lnTo>
                <a:lnTo>
                  <a:pt x="2774660" y="2764571"/>
                </a:lnTo>
                <a:lnTo>
                  <a:pt x="0" y="276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3322835" y="3742076"/>
            <a:ext cx="10876348" cy="129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75"/>
              </a:lnSpc>
            </a:pPr>
            <a:r>
              <a:rPr lang="en-US" sz="96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Cảm ơn bạn!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313</Words>
  <Application>Microsoft Office PowerPoint</Application>
  <PresentationFormat>Tùy chỉnh</PresentationFormat>
  <Paragraphs>40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Open Sauce</vt:lpstr>
      <vt:lpstr>Arial</vt:lpstr>
      <vt:lpstr>Open Sauce Bold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Danh mục sản phẩm iPhone</dc:title>
  <dc:creator>VANH</dc:creator>
  <dc:description>Bài thuyết trình - Danh mục sản phẩm iPhone</dc:description>
  <cp:lastModifiedBy>Việt Anh Đỗ</cp:lastModifiedBy>
  <cp:revision>2</cp:revision>
  <dcterms:created xsi:type="dcterms:W3CDTF">2006-08-16T00:00:00Z</dcterms:created>
  <dcterms:modified xsi:type="dcterms:W3CDTF">2025-10-01T13:47:33Z</dcterms:modified>
  <dc:identifier>DAG0jctqZB4</dc:identifier>
</cp:coreProperties>
</file>